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5" r:id="rId4"/>
    <p:sldId id="259" r:id="rId5"/>
    <p:sldId id="262" r:id="rId6"/>
    <p:sldId id="261" r:id="rId7"/>
    <p:sldId id="257" r:id="rId8"/>
    <p:sldId id="274" r:id="rId9"/>
    <p:sldId id="276" r:id="rId10"/>
    <p:sldId id="277" r:id="rId11"/>
    <p:sldId id="278" r:id="rId12"/>
    <p:sldId id="268" r:id="rId13"/>
    <p:sldId id="271" r:id="rId14"/>
    <p:sldId id="283" r:id="rId15"/>
    <p:sldId id="270" r:id="rId16"/>
    <p:sldId id="286" r:id="rId17"/>
    <p:sldId id="287" r:id="rId18"/>
    <p:sldId id="273" r:id="rId19"/>
    <p:sldId id="272" r:id="rId20"/>
    <p:sldId id="279" r:id="rId21"/>
    <p:sldId id="280" r:id="rId22"/>
    <p:sldId id="281" r:id="rId23"/>
    <p:sldId id="282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60" r:id="rId33"/>
    <p:sldId id="288" r:id="rId34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Uredite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08108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03578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92626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3705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2222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2765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52787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59772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00565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82969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83652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AB424-7974-47EB-AF48-B70E99C8E41C}" type="datetimeFigureOut">
              <a:rPr lang="hr-HR" smtClean="0"/>
              <a:t>26.3.2018.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5720D-5709-458E-B222-79C81B19C1AB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7535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828167" y="2204864"/>
            <a:ext cx="7772400" cy="1470025"/>
          </a:xfrm>
          <a:solidFill>
            <a:srgbClr val="00B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Prehrana djece sportaša </a:t>
            </a:r>
            <a:endParaRPr lang="hr-H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899592" y="3886200"/>
            <a:ext cx="7704856" cy="2639144"/>
          </a:xfrm>
          <a:solidFill>
            <a:srgbClr val="92D050"/>
          </a:solidFill>
        </p:spPr>
        <p:txBody>
          <a:bodyPr>
            <a:normAutofit fontScale="92500" lnSpcReduction="10000"/>
          </a:bodyPr>
          <a:lstStyle/>
          <a:p>
            <a:r>
              <a:rPr lang="hr-HR" b="1" dirty="0" smtClean="0">
                <a:solidFill>
                  <a:schemeClr val="tx1"/>
                </a:solidFill>
              </a:rPr>
              <a:t>Marijana </a:t>
            </a:r>
            <a:r>
              <a:rPr lang="hr-HR" b="1" dirty="0">
                <a:solidFill>
                  <a:schemeClr val="tx1"/>
                </a:solidFill>
              </a:rPr>
              <a:t>K</a:t>
            </a:r>
            <a:r>
              <a:rPr lang="hr-HR" b="1" dirty="0" smtClean="0">
                <a:solidFill>
                  <a:schemeClr val="tx1"/>
                </a:solidFill>
              </a:rPr>
              <a:t>rajačić,magistra nutricionizma i znanosti o hrani </a:t>
            </a:r>
          </a:p>
          <a:p>
            <a:r>
              <a:rPr lang="hr-HR" b="1" dirty="0" smtClean="0">
                <a:solidFill>
                  <a:schemeClr val="tx1"/>
                </a:solidFill>
              </a:rPr>
              <a:t>Zavod za javno zdravstvo Međimurske županije </a:t>
            </a:r>
          </a:p>
          <a:p>
            <a:r>
              <a:rPr lang="hr-HR" b="1" dirty="0" smtClean="0">
                <a:solidFill>
                  <a:schemeClr val="tx1"/>
                </a:solidFill>
              </a:rPr>
              <a:t>Djelatnost za javno zdravstvo </a:t>
            </a:r>
          </a:p>
          <a:p>
            <a:r>
              <a:rPr lang="hr-HR" b="1" dirty="0" smtClean="0">
                <a:solidFill>
                  <a:schemeClr val="tx1"/>
                </a:solidFill>
              </a:rPr>
              <a:t>Čakovec, 28.03.2018</a:t>
            </a:r>
            <a:endParaRPr lang="hr-HR" b="1" dirty="0">
              <a:solidFill>
                <a:schemeClr val="tx1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646"/>
            <a:ext cx="4067944" cy="2051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1"/>
            <a:ext cx="4174815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827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08978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033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424935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492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6" y="404664"/>
            <a:ext cx="8772190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9534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hr-HR" dirty="0" smtClean="0"/>
              <a:t>Pravilna prehrana </a:t>
            </a:r>
            <a:r>
              <a:rPr lang="hr-HR" dirty="0" smtClean="0"/>
              <a:t>djece sportaša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8531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/>
            <a:r>
              <a:rPr lang="hr-HR" dirty="0" smtClean="0"/>
              <a:t>Ugljikohidrati trebaju činiti najveći dio prehrane djece sportaša, kao i u odraslih</a:t>
            </a:r>
          </a:p>
          <a:p>
            <a:pPr algn="just"/>
            <a:r>
              <a:rPr lang="hr-HR" dirty="0" smtClean="0"/>
              <a:t>Preporučen </a:t>
            </a:r>
            <a:r>
              <a:rPr lang="hr-HR" dirty="0" smtClean="0"/>
              <a:t>dnevni udio kod djece od 4-18 godina iznosi 45-65% ukupnog energetskog unosa</a:t>
            </a:r>
          </a:p>
          <a:p>
            <a:pPr algn="just"/>
            <a:r>
              <a:rPr lang="hr-HR" dirty="0" smtClean="0"/>
              <a:t>Udio </a:t>
            </a:r>
            <a:r>
              <a:rPr lang="hr-HR" dirty="0" smtClean="0"/>
              <a:t>proteina u dječjoj prehrani varira od 10-30%, upravo zbog anaboličkih zahtjeva organizma</a:t>
            </a:r>
          </a:p>
          <a:p>
            <a:pPr algn="just"/>
            <a:r>
              <a:rPr lang="hr-HR" dirty="0" smtClean="0"/>
              <a:t>Masti su zastupljene u prehrani djece sportaša sa 25-35%</a:t>
            </a:r>
          </a:p>
          <a:p>
            <a:pPr algn="just"/>
            <a:r>
              <a:rPr lang="hr-HR" dirty="0" smtClean="0"/>
              <a:t>Vrlo </a:t>
            </a:r>
            <a:r>
              <a:rPr lang="hr-HR" dirty="0" smtClean="0"/>
              <a:t>je </a:t>
            </a:r>
            <a:r>
              <a:rPr lang="hr-HR" b="1" dirty="0" smtClean="0"/>
              <a:t>važno da udio zasićenih masti ne premašuje 10% </a:t>
            </a:r>
            <a:r>
              <a:rPr lang="hr-HR" dirty="0" smtClean="0"/>
              <a:t>ukupnog energetskog unosa</a:t>
            </a:r>
          </a:p>
          <a:p>
            <a:pPr algn="just"/>
            <a:r>
              <a:rPr lang="hr-HR" dirty="0" smtClean="0"/>
              <a:t>Hrana bogata ovakvim mastima su čips, slatkiši, pržena hrana i pekarski proizvodi, te bi njihov </a:t>
            </a:r>
            <a:r>
              <a:rPr lang="hr-HR" b="1" dirty="0" smtClean="0"/>
              <a:t>unos</a:t>
            </a:r>
            <a:r>
              <a:rPr lang="hr-HR" dirty="0" smtClean="0"/>
              <a:t> morao biti </a:t>
            </a:r>
            <a:r>
              <a:rPr lang="hr-HR" b="1" dirty="0" smtClean="0"/>
              <a:t>sveden na minimum  (</a:t>
            </a:r>
            <a:r>
              <a:rPr lang="hr-HR" b="1" dirty="0" smtClean="0"/>
              <a:t>grickalice – 1 šaka </a:t>
            </a:r>
            <a:r>
              <a:rPr lang="hr-HR" b="1" dirty="0" smtClean="0"/>
              <a:t>dnevno )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511372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347048" cy="70609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hr-HR" b="1" dirty="0" smtClean="0">
                <a:solidFill>
                  <a:schemeClr val="tx1"/>
                </a:solidFill>
              </a:rPr>
              <a:t>Preporuke?</a:t>
            </a:r>
            <a:r>
              <a:rPr lang="hr-HR" dirty="0" smtClean="0">
                <a:solidFill>
                  <a:schemeClr val="tx1"/>
                </a:solidFill>
              </a:rPr>
              <a:t> </a:t>
            </a:r>
            <a:endParaRPr lang="hr-HR" dirty="0">
              <a:solidFill>
                <a:schemeClr val="tx1"/>
              </a:solidFill>
            </a:endParaRP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algn="just"/>
            <a:r>
              <a:rPr lang="hr-HR" dirty="0">
                <a:solidFill>
                  <a:schemeClr val="tx1"/>
                </a:solidFill>
              </a:rPr>
              <a:t>N</a:t>
            </a:r>
            <a:r>
              <a:rPr lang="hr-HR" dirty="0" smtClean="0">
                <a:solidFill>
                  <a:schemeClr val="tx1"/>
                </a:solidFill>
              </a:rPr>
              <a:t>e unositi  isključivo ugljikohidrate iz sljedećih izvora: kruh, peciva, tjestenina, </a:t>
            </a:r>
            <a:r>
              <a:rPr lang="hr-HR" dirty="0" smtClean="0">
                <a:solidFill>
                  <a:schemeClr val="tx1"/>
                </a:solidFill>
              </a:rPr>
              <a:t>žitarice - birati složene UH</a:t>
            </a:r>
            <a:endParaRPr lang="hr-HR" dirty="0" smtClean="0">
              <a:solidFill>
                <a:schemeClr val="tx1"/>
              </a:solidFill>
            </a:endParaRPr>
          </a:p>
          <a:p>
            <a:pPr algn="just"/>
            <a:r>
              <a:rPr lang="hr-HR" dirty="0" smtClean="0">
                <a:solidFill>
                  <a:schemeClr val="tx1"/>
                </a:solidFill>
              </a:rPr>
              <a:t>Unositi  više povrća i voća koje imaju snažno mineralno, vitaminsko, </a:t>
            </a:r>
            <a:r>
              <a:rPr lang="hr-HR" dirty="0" err="1" smtClean="0">
                <a:solidFill>
                  <a:schemeClr val="tx1"/>
                </a:solidFill>
              </a:rPr>
              <a:t>alkalizirajuće</a:t>
            </a:r>
            <a:r>
              <a:rPr lang="hr-HR" dirty="0" smtClean="0">
                <a:solidFill>
                  <a:schemeClr val="tx1"/>
                </a:solidFill>
              </a:rPr>
              <a:t>, </a:t>
            </a:r>
            <a:r>
              <a:rPr lang="hr-HR" dirty="0" err="1" smtClean="0">
                <a:solidFill>
                  <a:schemeClr val="tx1"/>
                </a:solidFill>
              </a:rPr>
              <a:t>antioksidativno</a:t>
            </a:r>
            <a:r>
              <a:rPr lang="hr-HR" dirty="0" smtClean="0">
                <a:solidFill>
                  <a:schemeClr val="tx1"/>
                </a:solidFill>
              </a:rPr>
              <a:t> djelovanje</a:t>
            </a:r>
          </a:p>
          <a:p>
            <a:pPr algn="just"/>
            <a:r>
              <a:rPr lang="hr-HR" dirty="0">
                <a:solidFill>
                  <a:schemeClr val="tx1"/>
                </a:solidFill>
              </a:rPr>
              <a:t>U</a:t>
            </a:r>
            <a:r>
              <a:rPr lang="hr-HR" dirty="0" smtClean="0">
                <a:solidFill>
                  <a:schemeClr val="tx1"/>
                </a:solidFill>
              </a:rPr>
              <a:t>nositi zdrave masti (masna riba kao što je losos, skuša, tuna </a:t>
            </a:r>
            <a:r>
              <a:rPr lang="hr-HR" dirty="0" err="1" smtClean="0">
                <a:solidFill>
                  <a:schemeClr val="tx1"/>
                </a:solidFill>
              </a:rPr>
              <a:t>steak</a:t>
            </a:r>
            <a:r>
              <a:rPr lang="hr-HR" dirty="0" smtClean="0">
                <a:solidFill>
                  <a:schemeClr val="tx1"/>
                </a:solidFill>
              </a:rPr>
              <a:t> i komadi tune , </a:t>
            </a:r>
            <a:r>
              <a:rPr lang="hr-HR" dirty="0" smtClean="0">
                <a:solidFill>
                  <a:schemeClr val="tx1"/>
                </a:solidFill>
              </a:rPr>
              <a:t>sardine, srdela, riblje ulje, ; </a:t>
            </a:r>
            <a:r>
              <a:rPr lang="hr-HR" dirty="0" err="1" smtClean="0">
                <a:solidFill>
                  <a:schemeClr val="tx1"/>
                </a:solidFill>
              </a:rPr>
              <a:t>orašasti</a:t>
            </a:r>
            <a:r>
              <a:rPr lang="hr-HR" dirty="0" smtClean="0">
                <a:solidFill>
                  <a:schemeClr val="tx1"/>
                </a:solidFill>
              </a:rPr>
              <a:t> plodovi i maslinovo ulje</a:t>
            </a:r>
          </a:p>
          <a:p>
            <a:pPr algn="just"/>
            <a:r>
              <a:rPr lang="hr-HR" dirty="0" smtClean="0">
                <a:solidFill>
                  <a:schemeClr val="tx1"/>
                </a:solidFill>
              </a:rPr>
              <a:t>Unositi krte proteine (grahorice, sir iz obranog mlijeka, bjelanjci jaja, </a:t>
            </a:r>
            <a:r>
              <a:rPr lang="hr-HR" dirty="0" smtClean="0">
                <a:solidFill>
                  <a:schemeClr val="tx1"/>
                </a:solidFill>
              </a:rPr>
              <a:t>meso peradi, </a:t>
            </a:r>
            <a:r>
              <a:rPr lang="hr-HR" dirty="0" smtClean="0">
                <a:solidFill>
                  <a:schemeClr val="tx1"/>
                </a:solidFill>
              </a:rPr>
              <a:t>itd.)</a:t>
            </a:r>
          </a:p>
          <a:p>
            <a:pPr algn="just"/>
            <a:r>
              <a:rPr lang="hr-HR" dirty="0" smtClean="0">
                <a:solidFill>
                  <a:schemeClr val="tx1"/>
                </a:solidFill>
              </a:rPr>
              <a:t>Voditi računa o </a:t>
            </a:r>
            <a:r>
              <a:rPr lang="hr-HR" b="1" dirty="0" err="1" smtClean="0">
                <a:solidFill>
                  <a:schemeClr val="tx1"/>
                </a:solidFill>
              </a:rPr>
              <a:t>hidraciji</a:t>
            </a:r>
            <a:r>
              <a:rPr lang="hr-HR" b="1" dirty="0" smtClean="0">
                <a:solidFill>
                  <a:schemeClr val="tx1"/>
                </a:solidFill>
              </a:rPr>
              <a:t> </a:t>
            </a:r>
            <a:r>
              <a:rPr lang="hr-HR" dirty="0" smtClean="0">
                <a:solidFill>
                  <a:schemeClr val="tx1"/>
                </a:solidFill>
              </a:rPr>
              <a:t>(voda, </a:t>
            </a:r>
            <a:r>
              <a:rPr lang="hr-HR" dirty="0" err="1" smtClean="0">
                <a:solidFill>
                  <a:schemeClr val="tx1"/>
                </a:solidFill>
              </a:rPr>
              <a:t>izotonični</a:t>
            </a:r>
            <a:r>
              <a:rPr lang="hr-HR" dirty="0" smtClean="0">
                <a:solidFill>
                  <a:schemeClr val="tx1"/>
                </a:solidFill>
              </a:rPr>
              <a:t> napici - prirodni i oni </a:t>
            </a:r>
            <a:r>
              <a:rPr lang="hr-HR" dirty="0" err="1" smtClean="0">
                <a:solidFill>
                  <a:schemeClr val="tx1"/>
                </a:solidFill>
              </a:rPr>
              <a:t>predpripremljeni</a:t>
            </a:r>
            <a:r>
              <a:rPr lang="hr-HR" dirty="0" smtClean="0">
                <a:solidFill>
                  <a:schemeClr val="tx1"/>
                </a:solidFill>
              </a:rPr>
              <a:t>; juhe)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226912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93205" y="188640"/>
            <a:ext cx="8229600" cy="10081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hr-HR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Primjer </a:t>
            </a:r>
            <a:r>
              <a:rPr lang="hr-HR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okvirnog cjelodnevnog jelovnika </a:t>
            </a:r>
            <a:r>
              <a:rPr lang="hr-HR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serviranja </a:t>
            </a:r>
            <a:endParaRPr lang="hr-H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48" y="980728"/>
            <a:ext cx="856895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3302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hr-HR" b="1" dirty="0" smtClean="0"/>
              <a:t>UGLJIKOHIDRATI - INTEGRALNE ŽITARICE </a:t>
            </a:r>
            <a:endParaRPr lang="hr-HR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hr-HR" dirty="0">
                <a:solidFill>
                  <a:schemeClr val="tx1"/>
                </a:solidFill>
              </a:rPr>
              <a:t>Integralno zrno ima niži </a:t>
            </a:r>
            <a:r>
              <a:rPr lang="hr-HR" dirty="0" err="1">
                <a:solidFill>
                  <a:schemeClr val="tx1"/>
                </a:solidFill>
              </a:rPr>
              <a:t>glikemijski</a:t>
            </a:r>
            <a:r>
              <a:rPr lang="hr-HR" dirty="0">
                <a:solidFill>
                  <a:schemeClr val="tx1"/>
                </a:solidFill>
              </a:rPr>
              <a:t> indeks – postupno podiže razinu energije i dulje je </a:t>
            </a:r>
            <a:r>
              <a:rPr lang="hr-HR" dirty="0" smtClean="0">
                <a:solidFill>
                  <a:schemeClr val="tx1"/>
                </a:solidFill>
              </a:rPr>
              <a:t>održava </a:t>
            </a:r>
            <a:r>
              <a:rPr lang="hr-HR" dirty="0" smtClean="0">
                <a:solidFill>
                  <a:schemeClr val="tx1"/>
                </a:solidFill>
                <a:sym typeface="Wingdings" pitchFamily="2" charset="2"/>
              </a:rPr>
              <a:t> </a:t>
            </a:r>
          </a:p>
          <a:p>
            <a:pPr algn="just"/>
            <a:r>
              <a:rPr lang="hr-HR" dirty="0" smtClean="0">
                <a:solidFill>
                  <a:schemeClr val="tx1"/>
                </a:solidFill>
              </a:rPr>
              <a:t>Zrno </a:t>
            </a:r>
            <a:r>
              <a:rPr lang="hr-HR" dirty="0">
                <a:solidFill>
                  <a:schemeClr val="tx1"/>
                </a:solidFill>
              </a:rPr>
              <a:t>koje je zadržalo ovojnicu sadrži puno više minerala i drugih </a:t>
            </a:r>
            <a:r>
              <a:rPr lang="hr-HR" dirty="0" err="1">
                <a:solidFill>
                  <a:schemeClr val="tx1"/>
                </a:solidFill>
              </a:rPr>
              <a:t>mikronutrijenata</a:t>
            </a:r>
            <a:r>
              <a:rPr lang="hr-HR" dirty="0">
                <a:solidFill>
                  <a:schemeClr val="tx1"/>
                </a:solidFill>
              </a:rPr>
              <a:t>, za kojima sportaši i inače imaju povećane </a:t>
            </a:r>
            <a:r>
              <a:rPr lang="hr-HR" dirty="0" smtClean="0">
                <a:solidFill>
                  <a:schemeClr val="tx1"/>
                </a:solidFill>
              </a:rPr>
              <a:t>potrebe</a:t>
            </a:r>
          </a:p>
          <a:p>
            <a:pPr algn="just"/>
            <a:r>
              <a:rPr lang="hr-HR" b="1" dirty="0" smtClean="0">
                <a:solidFill>
                  <a:srgbClr val="FF0000"/>
                </a:solidFill>
              </a:rPr>
              <a:t>Zobene </a:t>
            </a:r>
            <a:r>
              <a:rPr lang="hr-HR" b="1" dirty="0">
                <a:solidFill>
                  <a:srgbClr val="FF0000"/>
                </a:solidFill>
              </a:rPr>
              <a:t>pahuljice, raženi ili graham kruh, proso, </a:t>
            </a:r>
            <a:r>
              <a:rPr lang="hr-HR" b="1" dirty="0" smtClean="0">
                <a:solidFill>
                  <a:srgbClr val="FF0000"/>
                </a:solidFill>
              </a:rPr>
              <a:t>heljda</a:t>
            </a:r>
          </a:p>
          <a:p>
            <a:pPr algn="just"/>
            <a:r>
              <a:rPr lang="hr-HR" b="1" dirty="0" err="1" smtClean="0">
                <a:solidFill>
                  <a:srgbClr val="FF0000"/>
                </a:solidFill>
              </a:rPr>
              <a:t>amarant</a:t>
            </a:r>
            <a:r>
              <a:rPr lang="hr-HR" b="1" dirty="0" smtClean="0">
                <a:solidFill>
                  <a:srgbClr val="FF0000"/>
                </a:solidFill>
              </a:rPr>
              <a:t>,</a:t>
            </a:r>
          </a:p>
          <a:p>
            <a:pPr algn="just"/>
            <a:r>
              <a:rPr lang="hr-HR" b="1" dirty="0" err="1" smtClean="0">
                <a:solidFill>
                  <a:srgbClr val="FF0000"/>
                </a:solidFill>
              </a:rPr>
              <a:t>quinoa</a:t>
            </a:r>
            <a:endParaRPr lang="hr-HR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853" y="4797152"/>
            <a:ext cx="464062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7297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hr-HR" b="1" dirty="0" smtClean="0">
                <a:solidFill>
                  <a:schemeClr val="tx1"/>
                </a:solidFill>
              </a:rPr>
              <a:t>IZVORI BJELANČEVINA </a:t>
            </a:r>
            <a:endParaRPr lang="hr-HR" b="1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3795886" cy="2224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90675"/>
            <a:ext cx="4176464" cy="2190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66" y="4013180"/>
            <a:ext cx="3984104" cy="2658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074" y="4045441"/>
            <a:ext cx="4104456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4652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72516" cy="1143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hr-HR" b="1" dirty="0" smtClean="0"/>
              <a:t>MASTI </a:t>
            </a:r>
            <a:endParaRPr lang="hr-HR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4104456" cy="378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716" y="2348879"/>
            <a:ext cx="4680520" cy="378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163" y="19275"/>
            <a:ext cx="3346698" cy="2231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trelica udesno 5"/>
          <p:cNvSpPr/>
          <p:nvPr/>
        </p:nvSpPr>
        <p:spPr>
          <a:xfrm rot="19887331">
            <a:off x="4831039" y="756799"/>
            <a:ext cx="4752528" cy="7560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rgbClr val="FF0000"/>
              </a:solidFill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5757">
            <a:off x="5227871" y="-333784"/>
            <a:ext cx="4303713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5843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612794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366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OBROK PRIJE TRENINGA 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ILI NATJECANJA?</a:t>
            </a:r>
            <a:r>
              <a:rPr lang="hr-HR" dirty="0"/>
              <a:t/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328592"/>
          </a:xfrm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hr-HR" dirty="0"/>
              <a:t>Bogat ugljikohidratima (65 – 70 </a:t>
            </a:r>
            <a:r>
              <a:rPr lang="hr-HR" dirty="0" smtClean="0"/>
              <a:t>%)</a:t>
            </a:r>
          </a:p>
          <a:p>
            <a:pPr algn="just">
              <a:buFont typeface="Wingdings" pitchFamily="2" charset="2"/>
              <a:buChar char="ü"/>
            </a:pPr>
            <a:r>
              <a:rPr lang="hr-HR" dirty="0" smtClean="0"/>
              <a:t>Siromašan mastima</a:t>
            </a:r>
          </a:p>
          <a:p>
            <a:pPr algn="just">
              <a:buFont typeface="Wingdings" pitchFamily="2" charset="2"/>
              <a:buChar char="ü"/>
            </a:pPr>
            <a:r>
              <a:rPr lang="hr-HR" dirty="0" smtClean="0"/>
              <a:t>Umjeren sadržaj proteina</a:t>
            </a:r>
          </a:p>
          <a:p>
            <a:pPr algn="just">
              <a:buFont typeface="Wingdings" pitchFamily="2" charset="2"/>
              <a:buChar char="ü"/>
            </a:pPr>
            <a:r>
              <a:rPr lang="hr-HR" dirty="0" smtClean="0"/>
              <a:t>Energetska </a:t>
            </a:r>
            <a:r>
              <a:rPr lang="hr-HR" dirty="0"/>
              <a:t>vrijednost: do 600 </a:t>
            </a:r>
            <a:r>
              <a:rPr lang="hr-HR" dirty="0" err="1" smtClean="0"/>
              <a:t>kcal</a:t>
            </a:r>
            <a:endParaRPr lang="hr-HR" dirty="0" smtClean="0"/>
          </a:p>
          <a:p>
            <a:pPr algn="just">
              <a:buFont typeface="Wingdings" pitchFamily="2" charset="2"/>
              <a:buChar char="ü"/>
            </a:pPr>
            <a:r>
              <a:rPr lang="hr-HR" b="1" dirty="0" smtClean="0"/>
              <a:t>Bogat tekućinom</a:t>
            </a:r>
          </a:p>
          <a:p>
            <a:pPr algn="just">
              <a:buFont typeface="Wingdings" pitchFamily="2" charset="2"/>
              <a:buChar char="ü"/>
            </a:pPr>
            <a:r>
              <a:rPr lang="hr-HR" b="1" dirty="0" smtClean="0"/>
              <a:t>Umjerena porcija!</a:t>
            </a:r>
          </a:p>
          <a:p>
            <a:pPr algn="just">
              <a:buFont typeface="Wingdings" pitchFamily="2" charset="2"/>
              <a:buChar char="ü"/>
            </a:pPr>
            <a:r>
              <a:rPr lang="hr-HR" dirty="0" smtClean="0"/>
              <a:t>4 </a:t>
            </a:r>
            <a:r>
              <a:rPr lang="hr-HR" dirty="0"/>
              <a:t>– 5 sati prije </a:t>
            </a:r>
            <a:r>
              <a:rPr lang="hr-HR" dirty="0" smtClean="0"/>
              <a:t>tjelesne</a:t>
            </a:r>
          </a:p>
          <a:p>
            <a:pPr marL="0" indent="0" algn="just">
              <a:buNone/>
            </a:pPr>
            <a:r>
              <a:rPr lang="hr-HR" dirty="0" smtClean="0"/>
              <a:t> </a:t>
            </a:r>
            <a:r>
              <a:rPr lang="hr-HR" dirty="0"/>
              <a:t>aktivnosti</a:t>
            </a:r>
            <a:endParaRPr lang="hr-HR" b="1" dirty="0" smtClean="0"/>
          </a:p>
        </p:txBody>
      </p:sp>
      <p:sp>
        <p:nvSpPr>
          <p:cNvPr id="4" name="Zaobljeni pravokutnik 3"/>
          <p:cNvSpPr/>
          <p:nvPr/>
        </p:nvSpPr>
        <p:spPr>
          <a:xfrm>
            <a:off x="4716016" y="3645024"/>
            <a:ext cx="4104456" cy="28803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hr-HR" sz="1400" b="1" dirty="0"/>
              <a:t>ugljikohidrate sa sporim otpuštanjem </a:t>
            </a:r>
            <a:r>
              <a:rPr lang="hr-HR" sz="1400" b="1" dirty="0" smtClean="0"/>
              <a:t>,NIZAK GI– </a:t>
            </a:r>
            <a:r>
              <a:rPr lang="hr-HR" sz="1400" b="1" dirty="0"/>
              <a:t>npr. </a:t>
            </a:r>
            <a:r>
              <a:rPr lang="hr-HR" sz="1400" b="1" dirty="0" err="1" smtClean="0"/>
              <a:t>Int.tjestenina</a:t>
            </a:r>
            <a:r>
              <a:rPr lang="hr-HR" sz="1400" b="1" dirty="0"/>
              <a:t>, integralna </a:t>
            </a:r>
            <a:r>
              <a:rPr lang="hr-HR" sz="1400" b="1" dirty="0" smtClean="0"/>
              <a:t>riža, heljdina ili ječmena kaša </a:t>
            </a:r>
            <a:r>
              <a:rPr lang="hr-HR" sz="1400" b="1" dirty="0"/>
              <a:t>ili krumpir pečen u </a:t>
            </a:r>
            <a:r>
              <a:rPr lang="hr-HR" sz="1400" b="1" dirty="0" smtClean="0"/>
              <a:t>kori 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hr-HR" sz="1400" b="1" dirty="0" smtClean="0"/>
              <a:t>nemasno </a:t>
            </a:r>
            <a:r>
              <a:rPr lang="hr-HR" sz="1400" b="1" dirty="0"/>
              <a:t>meso ili riba, pripremljeni s malo masnoća, </a:t>
            </a:r>
            <a:endParaRPr lang="hr-HR" sz="1400" b="1" dirty="0" smtClean="0"/>
          </a:p>
          <a:p>
            <a:pPr marL="285750" indent="-285750" algn="ctr">
              <a:buFont typeface="Wingdings" pitchFamily="2" charset="2"/>
              <a:buChar char="ü"/>
            </a:pPr>
            <a:r>
              <a:rPr lang="hr-HR" sz="1400" b="1" dirty="0" smtClean="0"/>
              <a:t>zeleno </a:t>
            </a:r>
            <a:r>
              <a:rPr lang="hr-HR" sz="1400" b="1" dirty="0"/>
              <a:t>lisnato povrće, </a:t>
            </a:r>
            <a:endParaRPr lang="hr-HR" sz="1400" b="1" dirty="0" smtClean="0"/>
          </a:p>
          <a:p>
            <a:pPr marL="285750" indent="-285750" algn="ctr">
              <a:buFont typeface="Wingdings" pitchFamily="2" charset="2"/>
              <a:buChar char="ü"/>
            </a:pPr>
            <a:r>
              <a:rPr lang="hr-HR" sz="1400" b="1" dirty="0" smtClean="0"/>
              <a:t> </a:t>
            </a:r>
            <a:r>
              <a:rPr lang="hr-HR" sz="1400" b="1" dirty="0"/>
              <a:t>za desert neko voće</a:t>
            </a:r>
          </a:p>
        </p:txBody>
      </p:sp>
    </p:spTree>
    <p:extLst>
      <p:ext uri="{BB962C8B-B14F-4D97-AF65-F5344CB8AC3E}">
        <p14:creationId xmlns:p14="http://schemas.microsoft.com/office/powerpoint/2010/main" val="175437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hr-HR" b="1" dirty="0" smtClean="0"/>
              <a:t>Prije treninga obratiti pozornost na :</a:t>
            </a:r>
            <a:endParaRPr lang="hr-HR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/>
          </a:bodyPr>
          <a:lstStyle/>
          <a:p>
            <a:pPr algn="just"/>
            <a:r>
              <a:rPr lang="hr-HR" dirty="0" smtClean="0"/>
              <a:t>Ne </a:t>
            </a:r>
            <a:r>
              <a:rPr lang="hr-HR" dirty="0"/>
              <a:t>koristite ugljikohidrate visokog </a:t>
            </a:r>
            <a:r>
              <a:rPr lang="hr-HR" dirty="0" err="1"/>
              <a:t>glikemijskog</a:t>
            </a:r>
            <a:r>
              <a:rPr lang="hr-HR" dirty="0"/>
              <a:t> indeksa, a to uključuje šećer i </a:t>
            </a:r>
            <a:r>
              <a:rPr lang="hr-HR" dirty="0" smtClean="0"/>
              <a:t>slatkiše</a:t>
            </a:r>
          </a:p>
          <a:p>
            <a:pPr algn="just"/>
            <a:r>
              <a:rPr lang="hr-HR" dirty="0" smtClean="0"/>
              <a:t>Obroci </a:t>
            </a:r>
            <a:r>
              <a:rPr lang="hr-HR" dirty="0"/>
              <a:t>prije treninga ne smiju biti obilni, kako ne biste preopteretili </a:t>
            </a:r>
            <a:r>
              <a:rPr lang="hr-HR" dirty="0" smtClean="0"/>
              <a:t>probavu</a:t>
            </a:r>
          </a:p>
          <a:p>
            <a:pPr algn="just"/>
            <a:r>
              <a:rPr lang="hr-HR" dirty="0"/>
              <a:t>N</a:t>
            </a:r>
            <a:r>
              <a:rPr lang="hr-HR" dirty="0" smtClean="0"/>
              <a:t>ajmanje </a:t>
            </a:r>
            <a:r>
              <a:rPr lang="hr-HR" dirty="0"/>
              <a:t>4-5 sati prije treninga treba izbjeći obroke bogate mastima (npr. hamburger ili </a:t>
            </a:r>
            <a:r>
              <a:rPr lang="hr-HR" dirty="0" err="1"/>
              <a:t>pizza</a:t>
            </a:r>
            <a:r>
              <a:rPr lang="hr-HR" dirty="0"/>
              <a:t> s puno </a:t>
            </a:r>
            <a:r>
              <a:rPr lang="hr-HR" dirty="0" smtClean="0"/>
              <a:t>sira, pohano meso i sl</a:t>
            </a:r>
            <a:r>
              <a:rPr lang="hr-HR" dirty="0"/>
              <a:t>.) </a:t>
            </a:r>
            <a:endParaRPr lang="hr-HR" dirty="0" smtClean="0"/>
          </a:p>
          <a:p>
            <a:pPr algn="just"/>
            <a:r>
              <a:rPr lang="hr-HR" dirty="0" smtClean="0"/>
              <a:t>Primjer </a:t>
            </a:r>
            <a:r>
              <a:rPr lang="hr-HR" dirty="0"/>
              <a:t>obroka : zobena kaša, </a:t>
            </a:r>
            <a:r>
              <a:rPr lang="hr-HR" dirty="0" err="1"/>
              <a:t>prosena</a:t>
            </a:r>
            <a:r>
              <a:rPr lang="hr-HR" dirty="0"/>
              <a:t> kaša s obranim mlijekom, 20 g badema, 2 dl svježeg soka od naranče, pecivo od cjelovitog zrna </a:t>
            </a:r>
          </a:p>
          <a:p>
            <a:pPr algn="just"/>
            <a:endParaRPr lang="hr-HR" dirty="0" smtClean="0"/>
          </a:p>
          <a:p>
            <a:pPr algn="just"/>
            <a:endParaRPr lang="hr-HR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0307064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25385"/>
            <a:ext cx="8229600" cy="98072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hr-HR" b="1" dirty="0" smtClean="0">
                <a:solidFill>
                  <a:schemeClr val="tx1"/>
                </a:solidFill>
              </a:rPr>
              <a:t/>
            </a:r>
            <a:br>
              <a:rPr lang="hr-HR" b="1" dirty="0" smtClean="0">
                <a:solidFill>
                  <a:schemeClr val="tx1"/>
                </a:solidFill>
              </a:rPr>
            </a:br>
            <a:r>
              <a:rPr lang="hr-HR" b="1" dirty="0" smtClean="0">
                <a:solidFill>
                  <a:schemeClr val="tx1"/>
                </a:solidFill>
              </a:rPr>
              <a:t>Obrok </a:t>
            </a:r>
            <a:r>
              <a:rPr lang="hr-HR" b="1" dirty="0">
                <a:solidFill>
                  <a:schemeClr val="tx1"/>
                </a:solidFill>
              </a:rPr>
              <a:t>tijekom treninga / natjecanja</a:t>
            </a:r>
            <a:r>
              <a:rPr lang="hr-HR" dirty="0"/>
              <a:t/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/>
            <a:r>
              <a:rPr lang="hr-HR" dirty="0" smtClean="0"/>
              <a:t>Sportski </a:t>
            </a:r>
            <a:r>
              <a:rPr lang="hr-HR" dirty="0"/>
              <a:t>napitci koji sadrže 4% - </a:t>
            </a:r>
            <a:r>
              <a:rPr lang="hr-HR" dirty="0" smtClean="0"/>
              <a:t>8% ugljikohidrata </a:t>
            </a:r>
            <a:r>
              <a:rPr lang="hr-HR" dirty="0"/>
              <a:t>– posebice nakon </a:t>
            </a:r>
            <a:r>
              <a:rPr lang="hr-HR" dirty="0" smtClean="0"/>
              <a:t>noćnog posta </a:t>
            </a:r>
            <a:r>
              <a:rPr lang="hr-HR" dirty="0"/>
              <a:t>– zalihe glikogena niske</a:t>
            </a:r>
          </a:p>
          <a:p>
            <a:r>
              <a:rPr lang="hr-HR" dirty="0" smtClean="0"/>
              <a:t>Za </a:t>
            </a:r>
            <a:r>
              <a:rPr lang="hr-HR" dirty="0"/>
              <a:t>dugotrajnije treninge: 0,7 g/kg TM </a:t>
            </a:r>
            <a:r>
              <a:rPr lang="hr-HR" dirty="0" smtClean="0"/>
              <a:t>na sat </a:t>
            </a:r>
            <a:r>
              <a:rPr lang="hr-HR" dirty="0"/>
              <a:t>(30 – 60 g) – mješavina </a:t>
            </a:r>
            <a:r>
              <a:rPr lang="hr-HR" dirty="0" err="1" smtClean="0"/>
              <a:t>Glc</a:t>
            </a:r>
            <a:r>
              <a:rPr lang="hr-HR" dirty="0" smtClean="0"/>
              <a:t>/</a:t>
            </a:r>
            <a:r>
              <a:rPr lang="hr-HR" dirty="0" err="1" smtClean="0"/>
              <a:t>Fru</a:t>
            </a:r>
            <a:endParaRPr lang="hr-HR" dirty="0" smtClean="0"/>
          </a:p>
          <a:p>
            <a:r>
              <a:rPr lang="hr-HR" dirty="0" smtClean="0"/>
              <a:t>Kod kuće pripremljene energetske pločice </a:t>
            </a:r>
          </a:p>
          <a:p>
            <a:r>
              <a:rPr lang="hr-HR" dirty="0" err="1" smtClean="0"/>
              <a:t>Orašasti</a:t>
            </a:r>
            <a:r>
              <a:rPr lang="hr-HR" dirty="0" smtClean="0"/>
              <a:t> plodovi </a:t>
            </a:r>
          </a:p>
          <a:p>
            <a:pPr marL="0" indent="0" algn="ctr">
              <a:buNone/>
            </a:pPr>
            <a:r>
              <a:rPr lang="hr-HR" b="1" dirty="0"/>
              <a:t>Pločice s bananom</a:t>
            </a:r>
          </a:p>
          <a:p>
            <a:pPr algn="just"/>
            <a:r>
              <a:rPr lang="hr-HR" dirty="0"/>
              <a:t>Sastojci: 2 banane, 2 šalice zobenih pahuljica, 1/2 šalice nasjeckanih datulja, 1/2 šalice sjeckanih oraha, Prstohvat </a:t>
            </a:r>
            <a:r>
              <a:rPr lang="hr-HR" dirty="0" smtClean="0"/>
              <a:t>cimeta,pola žličice soli</a:t>
            </a:r>
          </a:p>
          <a:p>
            <a:pPr algn="just"/>
            <a:r>
              <a:rPr lang="hr-HR" b="1" dirty="0" smtClean="0"/>
              <a:t>Priprema</a:t>
            </a:r>
            <a:r>
              <a:rPr lang="hr-HR" dirty="0"/>
              <a:t>: Zagrijte pećnicu na 180 stupnjeva. Banane zgnječite u kašu te im dodajte ostale sastojke. Istisnite smjesu u lim na papir za pečenje te pecite 30 minuta.</a:t>
            </a:r>
            <a:endParaRPr lang="hr-H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911646"/>
            <a:ext cx="1872208" cy="1056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355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hr-HR" dirty="0" smtClean="0"/>
              <a:t>Ako je zadnji obrok bio pred 3-4 h , 1 h prije treninga se može konzumirati - </a:t>
            </a:r>
            <a:r>
              <a:rPr lang="hr-HR" b="1" dirty="0" err="1" smtClean="0"/>
              <a:t>Smoothie</a:t>
            </a:r>
            <a:r>
              <a:rPr lang="hr-HR" dirty="0" smtClean="0"/>
              <a:t> </a:t>
            </a:r>
            <a:endParaRPr lang="hr-H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06489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9411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5" y="116632"/>
            <a:ext cx="8944213" cy="658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8823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79512" y="260648"/>
            <a:ext cx="8784976" cy="63367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vi-V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Voćno zobeni smoothie </a:t>
            </a:r>
          </a:p>
          <a:p>
            <a:r>
              <a:rPr lang="vi-VN" dirty="0">
                <a:solidFill>
                  <a:schemeClr val="tx1"/>
                </a:solidFill>
              </a:rPr>
              <a:t>Sastojci za 2 osobe: </a:t>
            </a:r>
          </a:p>
          <a:p>
            <a:r>
              <a:rPr lang="vi-VN" dirty="0">
                <a:solidFill>
                  <a:schemeClr val="tx1"/>
                </a:solidFill>
              </a:rPr>
              <a:t>dvije velike kruške ili jabuke narezane na manje komade</a:t>
            </a:r>
          </a:p>
          <a:p>
            <a:r>
              <a:rPr lang="vi-VN" dirty="0">
                <a:solidFill>
                  <a:schemeClr val="tx1"/>
                </a:solidFill>
              </a:rPr>
              <a:t> mlijeko, 2 dl , jogurta , probiotički, 150 g </a:t>
            </a:r>
          </a:p>
          <a:p>
            <a:r>
              <a:rPr lang="vi-VN" dirty="0">
                <a:solidFill>
                  <a:schemeClr val="tx1"/>
                </a:solidFill>
              </a:rPr>
              <a:t>žlica kokosovog ulja </a:t>
            </a:r>
          </a:p>
          <a:p>
            <a:r>
              <a:rPr lang="vi-VN" dirty="0">
                <a:solidFill>
                  <a:schemeClr val="tx1"/>
                </a:solidFill>
              </a:rPr>
              <a:t>dvije žlice sitnih zobenih pahuljica</a:t>
            </a:r>
          </a:p>
          <a:p>
            <a:r>
              <a:rPr lang="vi-VN" dirty="0">
                <a:solidFill>
                  <a:schemeClr val="tx1"/>
                </a:solidFill>
              </a:rPr>
              <a:t> komadić svježeg đumbira (veličine vrha malog prsta) </a:t>
            </a:r>
          </a:p>
          <a:p>
            <a:r>
              <a:rPr lang="vi-VN" dirty="0">
                <a:solidFill>
                  <a:schemeClr val="tx1"/>
                </a:solidFill>
              </a:rPr>
              <a:t>pola žličice cimeta</a:t>
            </a:r>
          </a:p>
          <a:p>
            <a:r>
              <a:rPr lang="vi-VN" dirty="0">
                <a:solidFill>
                  <a:schemeClr val="tx1"/>
                </a:solidFill>
              </a:rPr>
              <a:t>Sve sastojke izmiksaj dok smjesa ne postane glatka. Po želji zasladi medom ili </a:t>
            </a:r>
            <a:r>
              <a:rPr lang="vi-VN" dirty="0" smtClean="0">
                <a:solidFill>
                  <a:schemeClr val="tx1"/>
                </a:solidFill>
              </a:rPr>
              <a:t>steviom</a:t>
            </a:r>
            <a:r>
              <a:rPr lang="hr-HR" b="1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vi-VN" b="1" dirty="0">
              <a:solidFill>
                <a:srgbClr val="FF0000"/>
              </a:solidFill>
            </a:endParaRP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991316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hr-HR" b="1" dirty="0" smtClean="0"/>
              <a:t>Što nakon treninga ? </a:t>
            </a:r>
            <a:endParaRPr lang="hr-HR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/>
          <a:lstStyle/>
          <a:p>
            <a:pPr algn="ctr"/>
            <a:r>
              <a:rPr lang="hr-HR" dirty="0"/>
              <a:t>Primjer 1: pileća prsa na žaru, salata od slanutka, integralno pecivo, 1 jabuka </a:t>
            </a:r>
            <a:endParaRPr lang="hr-HR" dirty="0" smtClean="0"/>
          </a:p>
          <a:p>
            <a:pPr algn="ctr"/>
            <a:endParaRPr lang="hr-HR" dirty="0"/>
          </a:p>
          <a:p>
            <a:pPr marL="0" indent="0" algn="ctr">
              <a:buNone/>
            </a:pPr>
            <a:endParaRPr lang="hr-HR" dirty="0"/>
          </a:p>
          <a:p>
            <a:pPr algn="ctr"/>
            <a:r>
              <a:rPr lang="hr-HR" dirty="0"/>
              <a:t>Primjer 2: </a:t>
            </a:r>
            <a:r>
              <a:rPr lang="hr-HR" dirty="0" err="1"/>
              <a:t>smoothie</a:t>
            </a:r>
            <a:r>
              <a:rPr lang="hr-HR" dirty="0"/>
              <a:t> od obranog mlijeka, posnoga sira, banane, žlice meda i 2 lista </a:t>
            </a:r>
            <a:r>
              <a:rPr lang="hr-HR" dirty="0" smtClean="0"/>
              <a:t>blitve/zelene salate/špinata  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437377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HIDRACIJA</a:t>
            </a:r>
            <a:r>
              <a:rPr lang="hr-HR" dirty="0" smtClean="0"/>
              <a:t> 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hr-HR" sz="3400" dirty="0"/>
              <a:t>Kada sportaš osjeti </a:t>
            </a:r>
            <a:r>
              <a:rPr lang="hr-HR" sz="3400" dirty="0" smtClean="0"/>
              <a:t>žeđ,tada </a:t>
            </a:r>
            <a:r>
              <a:rPr lang="hr-HR" sz="3400" dirty="0"/>
              <a:t>je već </a:t>
            </a:r>
            <a:r>
              <a:rPr lang="hr-HR" sz="3400" dirty="0" smtClean="0"/>
              <a:t>djelomično dehidrirao</a:t>
            </a:r>
          </a:p>
          <a:p>
            <a:pPr algn="just">
              <a:buFont typeface="Wingdings" pitchFamily="2" charset="2"/>
              <a:buChar char="ü"/>
            </a:pPr>
            <a:r>
              <a:rPr lang="hr-HR" sz="3400" dirty="0"/>
              <a:t>V</a:t>
            </a:r>
            <a:r>
              <a:rPr lang="hr-HR" sz="3400" dirty="0" smtClean="0"/>
              <a:t>ažno osigurati adekvatnu </a:t>
            </a:r>
            <a:r>
              <a:rPr lang="hr-HR" sz="3400" dirty="0" err="1"/>
              <a:t>hidraciju</a:t>
            </a:r>
            <a:r>
              <a:rPr lang="hr-HR" sz="3400" dirty="0"/>
              <a:t> prije, </a:t>
            </a:r>
            <a:r>
              <a:rPr lang="hr-HR" sz="3400" dirty="0" smtClean="0"/>
              <a:t>za vrijeme </a:t>
            </a:r>
            <a:r>
              <a:rPr lang="hr-HR" sz="3400" dirty="0"/>
              <a:t>i nakon </a:t>
            </a:r>
            <a:r>
              <a:rPr lang="hr-HR" sz="3400" dirty="0" smtClean="0"/>
              <a:t>aktivnosti </a:t>
            </a:r>
            <a:endParaRPr lang="hr-HR" sz="3400" dirty="0" smtClean="0"/>
          </a:p>
          <a:p>
            <a:pPr algn="just">
              <a:buFont typeface="Wingdings" pitchFamily="2" charset="2"/>
              <a:buChar char="ü"/>
            </a:pPr>
            <a:r>
              <a:rPr lang="hr-HR" sz="3400" b="1" dirty="0" smtClean="0"/>
              <a:t>Sportski </a:t>
            </a:r>
            <a:r>
              <a:rPr lang="hr-HR" sz="3400" b="1" dirty="0"/>
              <a:t>napitci</a:t>
            </a:r>
            <a:r>
              <a:rPr lang="hr-HR" sz="3400" dirty="0"/>
              <a:t> </a:t>
            </a:r>
            <a:r>
              <a:rPr lang="hr-HR" sz="3400" dirty="0" smtClean="0"/>
              <a:t>su </a:t>
            </a:r>
            <a:r>
              <a:rPr lang="hr-HR" sz="3400" dirty="0" err="1" smtClean="0"/>
              <a:t>izotonični</a:t>
            </a:r>
            <a:r>
              <a:rPr lang="hr-HR" sz="3400" dirty="0" smtClean="0"/>
              <a:t> </a:t>
            </a:r>
            <a:r>
              <a:rPr lang="hr-HR" sz="3400" dirty="0"/>
              <a:t>i sadrže </a:t>
            </a:r>
            <a:r>
              <a:rPr lang="hr-HR" sz="3400" dirty="0" smtClean="0"/>
              <a:t>mali udio </a:t>
            </a:r>
            <a:r>
              <a:rPr lang="hr-HR" sz="3400" dirty="0"/>
              <a:t>ugljikohidrata</a:t>
            </a:r>
            <a:endParaRPr lang="hr-HR" sz="3400" dirty="0" smtClean="0"/>
          </a:p>
          <a:p>
            <a:pPr algn="just">
              <a:buFont typeface="Wingdings" pitchFamily="2" charset="2"/>
              <a:buChar char="ü"/>
            </a:pPr>
            <a:r>
              <a:rPr lang="hr-HR" sz="3400" dirty="0" smtClean="0"/>
              <a:t>Tijekom </a:t>
            </a:r>
            <a:r>
              <a:rPr lang="hr-HR" sz="3400" dirty="0"/>
              <a:t>dana prije treninga -</a:t>
            </a:r>
            <a:r>
              <a:rPr lang="hr-HR" sz="3400" dirty="0" smtClean="0"/>
              <a:t> </a:t>
            </a:r>
            <a:r>
              <a:rPr lang="hr-HR" sz="3400" dirty="0"/>
              <a:t>uzimati puno tekućine u obliku </a:t>
            </a:r>
            <a:r>
              <a:rPr lang="hr-HR" sz="3400" b="1" dirty="0"/>
              <a:t>vode</a:t>
            </a:r>
            <a:r>
              <a:rPr lang="hr-HR" sz="3400" dirty="0"/>
              <a:t>, napitaka ili tekućih </a:t>
            </a:r>
            <a:r>
              <a:rPr lang="hr-HR" sz="3400" dirty="0" smtClean="0"/>
              <a:t>obroka</a:t>
            </a:r>
          </a:p>
          <a:p>
            <a:pPr algn="just">
              <a:buFont typeface="Wingdings" pitchFamily="2" charset="2"/>
              <a:buChar char="ü"/>
            </a:pPr>
            <a:r>
              <a:rPr lang="hr-HR" sz="3400" dirty="0" smtClean="0"/>
              <a:t>Neposredno </a:t>
            </a:r>
            <a:r>
              <a:rPr lang="hr-HR" sz="3400" dirty="0"/>
              <a:t>prije treninga </a:t>
            </a:r>
            <a:r>
              <a:rPr lang="hr-HR" sz="3400" dirty="0" smtClean="0"/>
              <a:t>uzeti </a:t>
            </a:r>
            <a:r>
              <a:rPr lang="hr-HR" sz="3400" dirty="0"/>
              <a:t>manju količinu tekućine (oko 2 dl</a:t>
            </a:r>
            <a:r>
              <a:rPr lang="hr-HR" sz="3400" dirty="0" smtClean="0"/>
              <a:t>)</a:t>
            </a:r>
          </a:p>
          <a:p>
            <a:pPr algn="just">
              <a:buFont typeface="Wingdings" pitchFamily="2" charset="2"/>
              <a:buChar char="ü"/>
            </a:pPr>
            <a:r>
              <a:rPr lang="hr-HR" sz="3400" dirty="0" smtClean="0"/>
              <a:t>Svakih </a:t>
            </a:r>
            <a:r>
              <a:rPr lang="hr-HR" sz="3400" dirty="0" smtClean="0"/>
              <a:t>15-20 </a:t>
            </a:r>
            <a:r>
              <a:rPr lang="hr-HR" sz="3400" dirty="0" smtClean="0"/>
              <a:t>min </a:t>
            </a:r>
            <a:r>
              <a:rPr lang="hr-HR" sz="3400" dirty="0" err="1" smtClean="0"/>
              <a:t>cca</a:t>
            </a:r>
            <a:r>
              <a:rPr lang="hr-HR" sz="3400" dirty="0" smtClean="0"/>
              <a:t> 2 dcl vode !</a:t>
            </a:r>
          </a:p>
          <a:p>
            <a:pPr marL="0" indent="0" algn="just">
              <a:buNone/>
            </a:pP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549380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hr-HR" b="1" dirty="0">
                <a:solidFill>
                  <a:schemeClr val="tx1"/>
                </a:solidFill>
              </a:rPr>
              <a:t>NAMAZ OD SLANUTKA </a:t>
            </a:r>
            <a:r>
              <a:rPr lang="hr-HR" dirty="0"/>
              <a:t/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hr-HR" b="1" dirty="0" smtClean="0">
                <a:solidFill>
                  <a:schemeClr val="tx1"/>
                </a:solidFill>
              </a:rPr>
              <a:t>SASTOJCI           </a:t>
            </a:r>
            <a:endParaRPr lang="hr-HR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25 </a:t>
            </a:r>
            <a:r>
              <a:rPr lang="hr-HR" dirty="0" err="1">
                <a:solidFill>
                  <a:schemeClr val="tx1"/>
                </a:solidFill>
              </a:rPr>
              <a:t>dkg</a:t>
            </a:r>
            <a:r>
              <a:rPr lang="hr-HR" dirty="0">
                <a:solidFill>
                  <a:schemeClr val="tx1"/>
                </a:solidFill>
              </a:rPr>
              <a:t> slanutka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2-3 režnja češnjaka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1 jušna žlica sjemenki sezama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7 žlica ekstra djevičanskog maslinovog ulja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Limunov sok po želji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Crni ili bijeli mljeveni papar po želji</a:t>
            </a:r>
          </a:p>
          <a:p>
            <a:pPr marL="0" indent="0" algn="just">
              <a:buNone/>
            </a:pPr>
            <a:r>
              <a:rPr lang="hr-HR" dirty="0">
                <a:solidFill>
                  <a:schemeClr val="tx1"/>
                </a:solidFill>
              </a:rPr>
              <a:t>Namočeni slanutak kuhajte 80 minuta na srednje jakoj vatri. Zatim ga ohladite i stavite u posudu za </a:t>
            </a:r>
            <a:r>
              <a:rPr lang="hr-HR" dirty="0" err="1" smtClean="0">
                <a:solidFill>
                  <a:schemeClr val="tx1"/>
                </a:solidFill>
              </a:rPr>
              <a:t>miksanje</a:t>
            </a:r>
            <a:r>
              <a:rPr lang="hr-HR" dirty="0" smtClean="0">
                <a:solidFill>
                  <a:schemeClr val="tx1"/>
                </a:solidFill>
              </a:rPr>
              <a:t> </a:t>
            </a:r>
            <a:r>
              <a:rPr lang="hr-HR" dirty="0">
                <a:solidFill>
                  <a:schemeClr val="tx1"/>
                </a:solidFill>
              </a:rPr>
              <a:t>i potom dodajte papar, nasjeckani češnjak, maslinovo ulje, sjemenke sezama, limunov sok i </a:t>
            </a:r>
            <a:r>
              <a:rPr lang="hr-HR" dirty="0" smtClean="0">
                <a:solidFill>
                  <a:schemeClr val="tx1"/>
                </a:solidFill>
              </a:rPr>
              <a:t>papar</a:t>
            </a:r>
            <a:r>
              <a:rPr lang="hr-HR" dirty="0">
                <a:solidFill>
                  <a:schemeClr val="tx1"/>
                </a:solidFill>
              </a:rPr>
              <a:t>, te sve dobro </a:t>
            </a:r>
            <a:r>
              <a:rPr lang="hr-HR" dirty="0" err="1">
                <a:solidFill>
                  <a:schemeClr val="tx1"/>
                </a:solidFill>
              </a:rPr>
              <a:t>izmiksajte</a:t>
            </a:r>
            <a:r>
              <a:rPr lang="hr-HR" dirty="0">
                <a:solidFill>
                  <a:schemeClr val="tx1"/>
                </a:solidFill>
              </a:rPr>
              <a:t>. </a:t>
            </a:r>
            <a:r>
              <a:rPr lang="hr-HR" dirty="0" smtClean="0">
                <a:solidFill>
                  <a:schemeClr val="tx1"/>
                </a:solidFill>
              </a:rPr>
              <a:t>PREPORUKA : Dodajte </a:t>
            </a:r>
            <a:r>
              <a:rPr lang="hr-HR" dirty="0">
                <a:solidFill>
                  <a:schemeClr val="tx1"/>
                </a:solidFill>
              </a:rPr>
              <a:t>biljne začine poput </a:t>
            </a:r>
            <a:r>
              <a:rPr lang="hr-HR" dirty="0" err="1">
                <a:solidFill>
                  <a:schemeClr val="tx1"/>
                </a:solidFill>
              </a:rPr>
              <a:t>kajenskog</a:t>
            </a:r>
            <a:r>
              <a:rPr lang="hr-HR" dirty="0">
                <a:solidFill>
                  <a:schemeClr val="tx1"/>
                </a:solidFill>
              </a:rPr>
              <a:t> papra, čili paprike te sjemenke suncokreta i </a:t>
            </a:r>
            <a:r>
              <a:rPr lang="hr-HR" dirty="0" smtClean="0">
                <a:solidFill>
                  <a:schemeClr val="tx1"/>
                </a:solidFill>
              </a:rPr>
              <a:t>lana </a:t>
            </a:r>
            <a:r>
              <a:rPr lang="hr-HR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hr-HR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815631"/>
            <a:ext cx="2574801" cy="160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5537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hr-HR" b="1" dirty="0">
                <a:solidFill>
                  <a:schemeClr val="tx1"/>
                </a:solidFill>
              </a:rPr>
              <a:t>DOMAĆA PILEĆA PAŠTETA</a:t>
            </a:r>
            <a:r>
              <a:rPr lang="hr-HR" dirty="0"/>
              <a:t/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726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hr-HR" sz="1800" b="1" dirty="0" smtClean="0"/>
              <a:t>SASTOJCI          </a:t>
            </a:r>
            <a:endParaRPr lang="hr-HR" sz="1800" b="1" dirty="0"/>
          </a:p>
          <a:p>
            <a:pPr marL="0" indent="0" algn="ctr">
              <a:buNone/>
            </a:pPr>
            <a:r>
              <a:rPr lang="hr-HR" sz="1800" b="1" dirty="0"/>
              <a:t>2 komada kuhanih pilećih prsa </a:t>
            </a:r>
          </a:p>
          <a:p>
            <a:pPr marL="0" indent="0" algn="ctr">
              <a:buNone/>
            </a:pPr>
            <a:r>
              <a:rPr lang="hr-HR" sz="1800" b="1" dirty="0"/>
              <a:t>1 svježi luk </a:t>
            </a:r>
          </a:p>
          <a:p>
            <a:pPr marL="0" indent="0" algn="ctr">
              <a:buNone/>
            </a:pPr>
            <a:r>
              <a:rPr lang="hr-HR" sz="1800" b="1" dirty="0"/>
              <a:t>1-2 čajne žličice sezama</a:t>
            </a:r>
          </a:p>
          <a:p>
            <a:pPr marL="0" indent="0" algn="ctr">
              <a:buNone/>
            </a:pPr>
            <a:r>
              <a:rPr lang="hr-HR" sz="1800" b="1" dirty="0"/>
              <a:t>1 čajna žličica maslinovog ulja</a:t>
            </a:r>
          </a:p>
          <a:p>
            <a:pPr marL="0" indent="0" algn="ctr">
              <a:buNone/>
            </a:pPr>
            <a:r>
              <a:rPr lang="hr-HR" sz="1800" b="1" dirty="0"/>
              <a:t>1 mali svežnjić peršina</a:t>
            </a:r>
          </a:p>
          <a:p>
            <a:pPr marL="0" indent="0" algn="ctr">
              <a:buNone/>
            </a:pPr>
            <a:r>
              <a:rPr lang="hr-HR" sz="1800" b="1" dirty="0"/>
              <a:t>2-3 grančice svježeg bosiljka</a:t>
            </a:r>
          </a:p>
          <a:p>
            <a:pPr marL="0" indent="0" algn="ctr">
              <a:buNone/>
            </a:pPr>
            <a:r>
              <a:rPr lang="hr-HR" sz="1800" b="1" dirty="0"/>
              <a:t>1 žlica senfa</a:t>
            </a:r>
          </a:p>
          <a:p>
            <a:pPr marL="0" indent="0" algn="ctr">
              <a:buNone/>
            </a:pPr>
            <a:r>
              <a:rPr lang="hr-HR" sz="1800" b="1" dirty="0"/>
              <a:t>Sok od 1/2 limuna</a:t>
            </a:r>
          </a:p>
          <a:p>
            <a:pPr marL="0" indent="0" algn="ctr">
              <a:buNone/>
            </a:pPr>
            <a:r>
              <a:rPr lang="hr-HR" sz="1800" b="1" dirty="0"/>
              <a:t>Papar, začinska paprika po želji</a:t>
            </a:r>
          </a:p>
          <a:p>
            <a:pPr marL="0" indent="0" algn="just">
              <a:buNone/>
            </a:pPr>
            <a:r>
              <a:rPr lang="hr-HR" sz="1800" b="1" dirty="0"/>
              <a:t>PRIPREMA: Piletinu skuhajte te zadržite pola šalice vode u kojoj ste ju kuhali. </a:t>
            </a:r>
            <a:r>
              <a:rPr lang="hr-HR" sz="1800" b="1" dirty="0" smtClean="0"/>
              <a:t>Pustite piletinu </a:t>
            </a:r>
            <a:r>
              <a:rPr lang="hr-HR" sz="1800" b="1" dirty="0"/>
              <a:t>da se </a:t>
            </a:r>
            <a:r>
              <a:rPr lang="hr-HR" sz="1800" b="1" dirty="0" smtClean="0"/>
              <a:t>skroz  </a:t>
            </a:r>
            <a:r>
              <a:rPr lang="hr-HR" sz="1800" b="1" dirty="0"/>
              <a:t>ohladi i zatim  ju  nasjeckajte.  U  mikser stavite  piletinu  i </a:t>
            </a:r>
            <a:r>
              <a:rPr lang="hr-HR" sz="1800" b="1" dirty="0" smtClean="0"/>
              <a:t>ostale sastojke</a:t>
            </a:r>
            <a:r>
              <a:rPr lang="hr-HR" sz="1800" b="1" dirty="0"/>
              <a:t>. Za  vrijeme  </a:t>
            </a:r>
            <a:r>
              <a:rPr lang="hr-HR" sz="1800" b="1" dirty="0" err="1"/>
              <a:t>miksanja</a:t>
            </a:r>
            <a:r>
              <a:rPr lang="hr-HR" sz="1800" b="1" dirty="0"/>
              <a:t> </a:t>
            </a:r>
            <a:r>
              <a:rPr lang="hr-HR" sz="1800" b="1" dirty="0" smtClean="0"/>
              <a:t>dodajte  </a:t>
            </a:r>
            <a:r>
              <a:rPr lang="hr-HR" sz="1800" b="1" dirty="0"/>
              <a:t>malo  po  malo  vodu  od  kuhanja.  </a:t>
            </a:r>
            <a:r>
              <a:rPr lang="hr-HR" sz="1800" b="1" dirty="0" smtClean="0"/>
              <a:t>Miksajte sve  </a:t>
            </a:r>
            <a:r>
              <a:rPr lang="hr-HR" sz="1800" b="1" dirty="0"/>
              <a:t>dok  smjesa  ne  postane  kremasta  i  ako  je </a:t>
            </a:r>
            <a:r>
              <a:rPr lang="hr-HR" sz="1800" b="1" dirty="0" smtClean="0"/>
              <a:t> potrebno </a:t>
            </a:r>
            <a:r>
              <a:rPr lang="hr-HR" sz="1800" b="1" dirty="0"/>
              <a:t>dodajte još začina, papra, limunovog soka i senfa po želji.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84784"/>
            <a:ext cx="2371725" cy="218122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207288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hr-HR" sz="3100" b="1" dirty="0" smtClean="0"/>
              <a:t/>
            </a:r>
            <a:br>
              <a:rPr lang="hr-HR" sz="3100" b="1" dirty="0" smtClean="0"/>
            </a:br>
            <a:r>
              <a:rPr lang="hr-HR" sz="3100" b="1" dirty="0" smtClean="0"/>
              <a:t>PŠENIČNE </a:t>
            </a:r>
            <a:r>
              <a:rPr lang="hr-HR" sz="3100" b="1" dirty="0"/>
              <a:t>MEKINJE NA POSNOM MLIJEKU S ORAŠASTIM PLODOVIMA I BANANOM </a:t>
            </a:r>
            <a:r>
              <a:rPr lang="hr-HR" dirty="0"/>
              <a:t/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solidFill>
            <a:srgbClr val="92D05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hr-HR" b="1" dirty="0" smtClean="0">
                <a:solidFill>
                  <a:schemeClr val="tx1"/>
                </a:solidFill>
              </a:rPr>
              <a:t>SASTOJCI </a:t>
            </a:r>
            <a:r>
              <a:rPr lang="hr-HR" dirty="0" smtClean="0">
                <a:solidFill>
                  <a:schemeClr val="tx1"/>
                </a:solidFill>
              </a:rPr>
              <a:t>           </a:t>
            </a:r>
            <a:endParaRPr lang="hr-HR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2,5 dcl mlijeka 1,5 % </a:t>
            </a:r>
            <a:r>
              <a:rPr lang="hr-HR" dirty="0" err="1">
                <a:solidFill>
                  <a:schemeClr val="tx1"/>
                </a:solidFill>
              </a:rPr>
              <a:t>m.m</a:t>
            </a:r>
            <a:r>
              <a:rPr lang="hr-HR" dirty="0">
                <a:solidFill>
                  <a:schemeClr val="tx1"/>
                </a:solidFill>
              </a:rPr>
              <a:t>. 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Pola šalice pšeničnih mekinja 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1 banana narezana na kolutiće 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Šaka oraha i badema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1 čajna žličica meda</a:t>
            </a:r>
          </a:p>
          <a:p>
            <a:pPr marL="0" indent="0" algn="ctr">
              <a:buNone/>
            </a:pPr>
            <a:r>
              <a:rPr lang="hr-HR" dirty="0">
                <a:solidFill>
                  <a:schemeClr val="tx1"/>
                </a:solidFill>
              </a:rPr>
              <a:t>Cimet po želji</a:t>
            </a:r>
          </a:p>
          <a:p>
            <a:pPr marL="0" indent="0" algn="just">
              <a:buNone/>
            </a:pPr>
            <a:r>
              <a:rPr lang="hr-HR" b="1" dirty="0">
                <a:solidFill>
                  <a:schemeClr val="tx1"/>
                </a:solidFill>
              </a:rPr>
              <a:t>PRIPREMA</a:t>
            </a:r>
            <a:r>
              <a:rPr lang="hr-HR" dirty="0">
                <a:solidFill>
                  <a:schemeClr val="tx1"/>
                </a:solidFill>
              </a:rPr>
              <a:t>:Pšenične mekinje kuhajte na vrućem mlijeku 2-3 minute te pustite da se malo ohlade. </a:t>
            </a:r>
            <a:r>
              <a:rPr lang="hr-HR" dirty="0" smtClean="0">
                <a:solidFill>
                  <a:schemeClr val="tx1"/>
                </a:solidFill>
              </a:rPr>
              <a:t> Dodajte </a:t>
            </a:r>
            <a:r>
              <a:rPr lang="hr-HR" dirty="0">
                <a:solidFill>
                  <a:schemeClr val="tx1"/>
                </a:solidFill>
              </a:rPr>
              <a:t>narezanu bananu, šaku </a:t>
            </a:r>
            <a:r>
              <a:rPr lang="hr-HR" dirty="0" err="1">
                <a:solidFill>
                  <a:schemeClr val="tx1"/>
                </a:solidFill>
              </a:rPr>
              <a:t>orašastih</a:t>
            </a:r>
            <a:r>
              <a:rPr lang="hr-HR" dirty="0">
                <a:solidFill>
                  <a:schemeClr val="tx1"/>
                </a:solidFill>
              </a:rPr>
              <a:t> plodova i med. Po želji obogatite okus s </a:t>
            </a:r>
            <a:r>
              <a:rPr lang="hr-HR" dirty="0" smtClean="0">
                <a:solidFill>
                  <a:schemeClr val="tx1"/>
                </a:solidFill>
              </a:rPr>
              <a:t>cimetom</a:t>
            </a:r>
            <a:endParaRPr lang="hr-H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96952"/>
            <a:ext cx="2197993" cy="160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62588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hr-HR" b="1" dirty="0" smtClean="0"/>
              <a:t/>
            </a:r>
            <a:br>
              <a:rPr lang="hr-HR" b="1" dirty="0" smtClean="0"/>
            </a:br>
            <a:r>
              <a:rPr lang="hr-HR" b="1" dirty="0" smtClean="0">
                <a:solidFill>
                  <a:schemeClr val="tx1"/>
                </a:solidFill>
              </a:rPr>
              <a:t>VARIVO </a:t>
            </a:r>
            <a:r>
              <a:rPr lang="hr-HR" b="1" dirty="0">
                <a:solidFill>
                  <a:schemeClr val="tx1"/>
                </a:solidFill>
              </a:rPr>
              <a:t>OD PURETINE, SLANUTKA I LEĆE</a:t>
            </a:r>
            <a:r>
              <a:rPr lang="hr-HR" dirty="0"/>
              <a:t/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611560" y="836712"/>
            <a:ext cx="8229600" cy="5069160"/>
          </a:xfrm>
        </p:spPr>
        <p:txBody>
          <a:bodyPr numCol="2">
            <a:noAutofit/>
          </a:bodyPr>
          <a:lstStyle/>
          <a:p>
            <a:pPr marL="0" indent="0" algn="ctr">
              <a:buNone/>
            </a:pPr>
            <a:r>
              <a:rPr lang="hr-HR" sz="2400" b="1" dirty="0" smtClean="0"/>
              <a:t>SASTOJCI</a:t>
            </a:r>
          </a:p>
          <a:p>
            <a:pPr marL="0" indent="0" algn="ctr">
              <a:buNone/>
            </a:pPr>
            <a:r>
              <a:rPr lang="hr-HR" sz="2800" dirty="0" smtClean="0"/>
              <a:t>500 </a:t>
            </a:r>
            <a:r>
              <a:rPr lang="hr-HR" sz="2800" dirty="0"/>
              <a:t>g puretine</a:t>
            </a:r>
          </a:p>
          <a:p>
            <a:pPr marL="0" indent="0" algn="ctr">
              <a:buNone/>
            </a:pPr>
            <a:r>
              <a:rPr lang="hr-HR" sz="2800" dirty="0"/>
              <a:t>250 g zelene leće</a:t>
            </a:r>
          </a:p>
          <a:p>
            <a:pPr marL="0" indent="0" algn="ctr">
              <a:buNone/>
            </a:pPr>
            <a:r>
              <a:rPr lang="hr-HR" sz="2800" dirty="0"/>
              <a:t>240 g slanutka </a:t>
            </a:r>
          </a:p>
          <a:p>
            <a:pPr marL="0" indent="0" algn="ctr">
              <a:buNone/>
            </a:pPr>
            <a:r>
              <a:rPr lang="hr-HR" sz="2800" dirty="0"/>
              <a:t>2 mrkve </a:t>
            </a:r>
          </a:p>
          <a:p>
            <a:pPr marL="0" indent="0" algn="ctr">
              <a:buNone/>
            </a:pPr>
            <a:r>
              <a:rPr lang="hr-HR" sz="2800" dirty="0"/>
              <a:t>1 korijen i list celera </a:t>
            </a:r>
          </a:p>
          <a:p>
            <a:pPr marL="0" indent="0" algn="ctr">
              <a:buNone/>
            </a:pPr>
            <a:r>
              <a:rPr lang="hr-HR" sz="2800" dirty="0"/>
              <a:t>Pasirana rajčica po želji</a:t>
            </a:r>
          </a:p>
          <a:p>
            <a:pPr marL="0" indent="0" algn="ctr">
              <a:buNone/>
            </a:pPr>
            <a:r>
              <a:rPr lang="hr-HR" sz="2800" dirty="0"/>
              <a:t>Papar po želji </a:t>
            </a:r>
          </a:p>
          <a:p>
            <a:pPr marL="0" indent="0" algn="ctr">
              <a:buNone/>
            </a:pPr>
            <a:r>
              <a:rPr lang="hr-HR" sz="2800" dirty="0"/>
              <a:t>1 žlica maslinovog ulja</a:t>
            </a:r>
          </a:p>
          <a:p>
            <a:pPr marL="0" indent="0" algn="ctr">
              <a:buNone/>
            </a:pPr>
            <a:r>
              <a:rPr lang="hr-HR" sz="2800" dirty="0"/>
              <a:t>Mljevena crvena paprika po želji</a:t>
            </a:r>
          </a:p>
          <a:p>
            <a:pPr marL="0" indent="0" algn="ctr">
              <a:buNone/>
            </a:pPr>
            <a:r>
              <a:rPr lang="hr-HR" sz="2800" dirty="0"/>
              <a:t>1 lovor</a:t>
            </a:r>
          </a:p>
          <a:p>
            <a:pPr marL="0" indent="0" algn="ctr">
              <a:buNone/>
            </a:pPr>
            <a:r>
              <a:rPr lang="hr-HR" sz="2800" dirty="0"/>
              <a:t>2 režnja češnjaka</a:t>
            </a:r>
          </a:p>
          <a:p>
            <a:pPr marL="0" indent="0" algn="ctr">
              <a:buNone/>
            </a:pPr>
            <a:r>
              <a:rPr lang="hr-HR" sz="2800" dirty="0"/>
              <a:t>1 veliki luk </a:t>
            </a:r>
          </a:p>
          <a:p>
            <a:pPr marL="0" indent="0" algn="ctr">
              <a:buNone/>
            </a:pPr>
            <a:r>
              <a:rPr lang="hr-HR" sz="2800" dirty="0"/>
              <a:t>1 žličica ružmarina</a:t>
            </a:r>
          </a:p>
          <a:p>
            <a:pPr marL="0" indent="0" algn="ctr">
              <a:buNone/>
            </a:pPr>
            <a:r>
              <a:rPr lang="hr-HR" sz="2800" dirty="0"/>
              <a:t>1/2 male žličice domaće </a:t>
            </a:r>
            <a:r>
              <a:rPr lang="hr-HR" sz="2800" dirty="0" err="1"/>
              <a:t>vegete</a:t>
            </a:r>
            <a:endParaRPr lang="hr-HR" sz="2800" dirty="0"/>
          </a:p>
          <a:p>
            <a:pPr marL="0" indent="0" algn="just">
              <a:buNone/>
            </a:pPr>
            <a:r>
              <a:rPr lang="hr-HR" sz="1600" b="1" dirty="0"/>
              <a:t>PRIPREMA</a:t>
            </a:r>
            <a:r>
              <a:rPr lang="hr-HR" sz="1600" dirty="0"/>
              <a:t>: </a:t>
            </a:r>
            <a:r>
              <a:rPr lang="hr-HR" sz="1800" dirty="0"/>
              <a:t>Slanutak namočite par sati prije kuhanja. Puretinu izrežite na manje komade i pecite dok ne </a:t>
            </a:r>
            <a:r>
              <a:rPr lang="hr-HR" sz="1800" dirty="0" smtClean="0"/>
              <a:t>porumeni</a:t>
            </a:r>
            <a:r>
              <a:rPr lang="hr-HR" sz="1800" dirty="0"/>
              <a:t>, zatim  izvadite  meso  i  smanjite  vatru. Na  malo  maslinovog  ulja popržite  luk,  mrkvu,  celer  i </a:t>
            </a:r>
            <a:r>
              <a:rPr lang="hr-HR" sz="1800" dirty="0" smtClean="0"/>
              <a:t>češnjak</a:t>
            </a:r>
            <a:r>
              <a:rPr lang="hr-HR" sz="1800" dirty="0"/>
              <a:t>,  miješajte  i  kuhajte  još  5  minuta.  Dodajte  slanutak,  papar,  žličicu  crvene  paprike,  domaću </a:t>
            </a:r>
            <a:r>
              <a:rPr lang="hr-HR" sz="1800" dirty="0" err="1" smtClean="0"/>
              <a:t>vegetu</a:t>
            </a:r>
            <a:r>
              <a:rPr lang="hr-HR" sz="1800" dirty="0"/>
              <a:t>, list lovora, pasiranu rajčicu i prekrite vodom. Kada je varivo na pola gotovo ubacite leću, inače </a:t>
            </a:r>
            <a:r>
              <a:rPr lang="hr-HR" sz="1800" dirty="0" smtClean="0"/>
              <a:t>miješati </a:t>
            </a:r>
            <a:r>
              <a:rPr lang="hr-HR" sz="1800" dirty="0"/>
              <a:t>varivo dok ne zavri  i </a:t>
            </a:r>
            <a:r>
              <a:rPr lang="hr-HR" sz="1800" dirty="0" err="1"/>
              <a:t>kuh</a:t>
            </a:r>
            <a:r>
              <a:rPr lang="hr-HR" sz="1800" dirty="0"/>
              <a:t> </a:t>
            </a:r>
            <a:r>
              <a:rPr lang="hr-HR" sz="1800" dirty="0" err="1"/>
              <a:t>ati</a:t>
            </a:r>
            <a:r>
              <a:rPr lang="hr-HR" sz="1800" dirty="0"/>
              <a:t> lagano na smanjenoj vatri sat i pol dok se povrće, leća i slanutak ne </a:t>
            </a:r>
            <a:r>
              <a:rPr lang="hr-HR" sz="1800" dirty="0" smtClean="0"/>
              <a:t>skuhaju</a:t>
            </a:r>
            <a:r>
              <a:rPr lang="hr-HR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703474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72"/>
            <a:ext cx="7992888" cy="6554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9521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98" y="188640"/>
            <a:ext cx="864508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93912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8528"/>
            <a:ext cx="8352928" cy="649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65505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5178"/>
            <a:ext cx="8280920" cy="618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95750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23626" y="-783468"/>
            <a:ext cx="6624737" cy="8424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51687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8286"/>
            <a:ext cx="8280920" cy="62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6788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352928" cy="658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9433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40" y="260648"/>
            <a:ext cx="8098616" cy="6328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987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hr-HR" b="1" dirty="0" smtClean="0"/>
              <a:t>Kako sami možete pripremiti zdrave energetske pločice ? </a:t>
            </a:r>
            <a:r>
              <a:rPr lang="hr-HR" b="1" dirty="0" smtClean="0">
                <a:sym typeface="Wingdings" pitchFamily="2" charset="2"/>
              </a:rPr>
              <a:t></a:t>
            </a:r>
            <a:endParaRPr lang="hr-HR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864096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9289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924944"/>
            <a:ext cx="82296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hr-H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 ! </a:t>
            </a:r>
            <a:r>
              <a:rPr lang="hr-H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</a:t>
            </a:r>
            <a:endParaRPr lang="hr-HR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0648"/>
            <a:ext cx="4284665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3527552" cy="198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433" y="4498624"/>
            <a:ext cx="45720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7757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1171</Words>
  <Application>Microsoft Office PowerPoint</Application>
  <PresentationFormat>Prikaz na zaslonu (4:3)</PresentationFormat>
  <Paragraphs>125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33</vt:i4>
      </vt:variant>
    </vt:vector>
  </HeadingPairs>
  <TitlesOfParts>
    <vt:vector size="34" baseType="lpstr">
      <vt:lpstr>Tema sustava Office</vt:lpstr>
      <vt:lpstr>Prehrana djece sportaša </vt:lpstr>
      <vt:lpstr>PowerPointova prezentacija</vt:lpstr>
      <vt:lpstr>PowerPointova prezentacija</vt:lpstr>
      <vt:lpstr>PowerPointova prezentacija</vt:lpstr>
      <vt:lpstr>Pravilna prehrana djece sportaša</vt:lpstr>
      <vt:lpstr>Preporuke? </vt:lpstr>
      <vt:lpstr>Primjer okvirnog cjelodnevnog jelovnika – serviranja </vt:lpstr>
      <vt:lpstr>UGLJIKOHIDRATI - INTEGRALNE ŽITARICE </vt:lpstr>
      <vt:lpstr>IZVORI BJELANČEVINA </vt:lpstr>
      <vt:lpstr>MASTI </vt:lpstr>
      <vt:lpstr>PowerPointova prezentacija</vt:lpstr>
      <vt:lpstr> OBROK PRIJE TRENINGA ILI NATJECANJA? </vt:lpstr>
      <vt:lpstr>Prije treninga obratiti pozornost na :</vt:lpstr>
      <vt:lpstr> Obrok tijekom treninga / natjecanja </vt:lpstr>
      <vt:lpstr>PowerPointova prezentacija</vt:lpstr>
      <vt:lpstr>PowerPointova prezentacija</vt:lpstr>
      <vt:lpstr>PowerPointova prezentacija</vt:lpstr>
      <vt:lpstr>Što nakon treninga ? </vt:lpstr>
      <vt:lpstr>HIDRACIJA </vt:lpstr>
      <vt:lpstr>NAMAZ OD SLANUTKA  </vt:lpstr>
      <vt:lpstr>DOMAĆA PILEĆA PAŠTETA </vt:lpstr>
      <vt:lpstr> PŠENIČNE MEKINJE NA POSNOM MLIJEKU S ORAŠASTIM PLODOVIMA I BANANOM  </vt:lpstr>
      <vt:lpstr> VARIVO OD PURETINE, SLANUTKA I LEĆE 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Kako sami možete pripremiti zdrave energetske pločice ? </vt:lpstr>
      <vt:lpstr>Hvala na pažnji ! 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prezentacija</dc:title>
  <dc:creator>Marijana</dc:creator>
  <cp:lastModifiedBy>Marijana</cp:lastModifiedBy>
  <cp:revision>27</cp:revision>
  <dcterms:created xsi:type="dcterms:W3CDTF">2018-03-24T13:57:11Z</dcterms:created>
  <dcterms:modified xsi:type="dcterms:W3CDTF">2018-03-26T08:41:39Z</dcterms:modified>
</cp:coreProperties>
</file>